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6" r:id="rId1"/>
    <p:sldMasterId id="2147483724" r:id="rId2"/>
  </p:sldMasterIdLst>
  <p:notesMasterIdLst>
    <p:notesMasterId r:id="rId27"/>
  </p:notesMasterIdLst>
  <p:sldIdLst>
    <p:sldId id="256" r:id="rId3"/>
    <p:sldId id="291" r:id="rId4"/>
    <p:sldId id="323" r:id="rId5"/>
    <p:sldId id="324" r:id="rId6"/>
    <p:sldId id="325" r:id="rId7"/>
    <p:sldId id="326" r:id="rId8"/>
    <p:sldId id="327" r:id="rId9"/>
    <p:sldId id="328" r:id="rId10"/>
    <p:sldId id="308" r:id="rId11"/>
    <p:sldId id="309" r:id="rId12"/>
    <p:sldId id="329" r:id="rId13"/>
    <p:sldId id="330" r:id="rId14"/>
    <p:sldId id="331" r:id="rId15"/>
    <p:sldId id="332" r:id="rId16"/>
    <p:sldId id="333" r:id="rId17"/>
    <p:sldId id="334" r:id="rId18"/>
    <p:sldId id="335" r:id="rId19"/>
    <p:sldId id="336" r:id="rId20"/>
    <p:sldId id="337" r:id="rId21"/>
    <p:sldId id="338" r:id="rId22"/>
    <p:sldId id="339" r:id="rId23"/>
    <p:sldId id="340" r:id="rId24"/>
    <p:sldId id="321" r:id="rId25"/>
    <p:sldId id="27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CC33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15" autoAdjust="0"/>
    <p:restoredTop sz="69479" autoAdjust="0"/>
  </p:normalViewPr>
  <p:slideViewPr>
    <p:cSldViewPr snapToGrid="0">
      <p:cViewPr varScale="1">
        <p:scale>
          <a:sx n="54" d="100"/>
          <a:sy n="54" d="100"/>
        </p:scale>
        <p:origin x="1062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A183A0-2DDB-4F39-B3D6-42BC9E045EC5}" type="datetimeFigureOut">
              <a:rPr lang="en-US" smtClean="0"/>
              <a:t>1/25/2018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73F7C-74B2-4EF0-A184-5721C06FB3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347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hronos.org/opengl/wiki/Data_Type_(GLSL)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khronos.org/opengl/wiki/Built-in_Variable_(GLSL)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background is a sample of volumetric lighting in my own 3D graphics engine, HG3D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522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aseline="0" dirty="0"/>
                  <a:t>The first parameter is the texture type of the target texture.</a:t>
                </a:r>
              </a:p>
              <a:p>
                <a:endParaRPr lang="en-US" baseline="0" dirty="0"/>
              </a:p>
              <a:p>
                <a:r>
                  <a:rPr lang="en-US" baseline="0" dirty="0"/>
                  <a:t>Binding to zero will unbind the currently bound texture.</a:t>
                </a:r>
              </a:p>
              <a:p>
                <a:endParaRPr lang="en-US" baseline="0" dirty="0"/>
              </a:p>
              <a:p>
                <a:r>
                  <a:rPr lang="en-US" baseline="0" dirty="0"/>
                  <a:t>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𝑔𝑙𝐵𝑖𝑛𝑑𝑇𝑒𝑥𝑡𝑢𝑟𝑒</m:t>
                    </m:r>
                  </m:oMath>
                </a14:m>
                <a:r>
                  <a:rPr lang="en-US" dirty="0"/>
                  <a:t> function receives the target type, and a</a:t>
                </a:r>
                <a:r>
                  <a:rPr lang="en-US" baseline="0" dirty="0"/>
                  <a:t> texture ID and binds the texture.</a:t>
                </a:r>
              </a:p>
              <a:p>
                <a:endParaRPr lang="en-US" baseline="0" dirty="0"/>
              </a:p>
              <a:p>
                <a:r>
                  <a:rPr lang="en-US" baseline="0" dirty="0"/>
                  <a:t>There is a set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𝑔𝑙𝑇𝑒𝑥𝑡𝑢𝑟𝑒𝑃𝑎𝑟𝑎𝑚𝑒𝑡𝑒𝑟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baseline="0" dirty="0"/>
                  <a:t> functions that have the same behavior with the difference that they accept the texture id as a parameter and do not require the texture to be bound.</a:t>
                </a:r>
              </a:p>
              <a:p>
                <a:endParaRPr lang="en-US" baseline="0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𝑔𝑙𝑇𝑒𝑥𝑃𝑎𝑟𝑎𝑚𝑒𝑡𝑒𝑟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baseline="0" dirty="0"/>
                  <a:t> functions’ first parameter describes the target texture type, the second parameter is the parameter’s name, and third parameter is the value for the parameter to be set to.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aseline="0" dirty="0"/>
                  <a:t>The first parameter is the texture type of the target texture.</a:t>
                </a:r>
              </a:p>
              <a:p>
                <a:endParaRPr lang="en-US" baseline="0" dirty="0"/>
              </a:p>
              <a:p>
                <a:r>
                  <a:rPr lang="en-US" baseline="0" dirty="0"/>
                  <a:t>Binding to zero will unbind the currently bound texture.</a:t>
                </a:r>
              </a:p>
              <a:p>
                <a:endParaRPr lang="en-US" baseline="0" dirty="0"/>
              </a:p>
              <a:p>
                <a:r>
                  <a:rPr lang="en-US" baseline="0" dirty="0"/>
                  <a:t>The </a:t>
                </a:r>
                <a:r>
                  <a:rPr lang="en-US" i="0" dirty="0">
                    <a:latin typeface="Cambria Math" panose="02040503050406030204" pitchFamily="18" charset="0"/>
                  </a:rPr>
                  <a:t>𝑔𝑙𝐵𝑖𝑛𝑑𝑇𝑒𝑥𝑡𝑢𝑟𝑒</a:t>
                </a:r>
                <a:r>
                  <a:rPr lang="en-US" dirty="0"/>
                  <a:t> function receives the target type, and a</a:t>
                </a:r>
                <a:r>
                  <a:rPr lang="en-US" baseline="0" dirty="0"/>
                  <a:t> texture ID and binds the texture.</a:t>
                </a:r>
              </a:p>
              <a:p>
                <a:endParaRPr lang="en-US" baseline="0" dirty="0"/>
              </a:p>
              <a:p>
                <a:r>
                  <a:rPr lang="en-US" baseline="0" dirty="0"/>
                  <a:t>There is a set of </a:t>
                </a:r>
                <a:r>
                  <a:rPr lang="en-US" i="0" dirty="0">
                    <a:latin typeface="Cambria Math" panose="02040503050406030204" pitchFamily="18" charset="0"/>
                  </a:rPr>
                  <a:t>𝑔𝑙𝑇𝑒𝑥𝑡𝑢𝑟𝑒𝑃𝑎𝑟𝑎𝑚𝑒𝑡𝑒𝑟</a:t>
                </a:r>
                <a:r>
                  <a:rPr lang="en-US" b="0" i="0" dirty="0">
                    <a:latin typeface="Cambria Math" panose="02040503050406030204" pitchFamily="18" charset="0"/>
                  </a:rPr>
                  <a:t>∗</a:t>
                </a:r>
                <a:r>
                  <a:rPr lang="en-US" baseline="0" dirty="0"/>
                  <a:t> functions that have the same behavior with the difference that they accept the texture id as a parameter and do not require the texture to be bound.</a:t>
                </a:r>
              </a:p>
              <a:p>
                <a:endParaRPr lang="en-US" baseline="0" dirty="0"/>
              </a:p>
              <a:p>
                <a:r>
                  <a:rPr lang="en-US" i="0" dirty="0">
                    <a:latin typeface="Cambria Math" panose="02040503050406030204" pitchFamily="18" charset="0"/>
                  </a:rPr>
                  <a:t>𝑔𝑙𝑇𝑒𝑥𝑃𝑎𝑟𝑎𝑚𝑒𝑡𝑒𝑟</a:t>
                </a:r>
                <a:r>
                  <a:rPr lang="en-US" b="0" i="0" dirty="0">
                    <a:latin typeface="Cambria Math" panose="02040503050406030204" pitchFamily="18" charset="0"/>
                  </a:rPr>
                  <a:t>∗</a:t>
                </a:r>
                <a:r>
                  <a:rPr lang="en-US" baseline="0" dirty="0"/>
                  <a:t> functions’ first parameter describes the target texture type, the second parameter is the parameter’s name, and third parameter is the value for the parameter to be set to.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951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1307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8757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339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2776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7004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aseline="0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𝑇𝐸𝑋𝑇𝑈𝑅𝐸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𝑊𝑅𝐴𝑃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</a:t>
                </a:r>
                <a:r>
                  <a:rPr lang="en-US" baseline="0" dirty="0"/>
                  <a:t> for the first dimension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𝑇𝐸𝑋𝑇𝑈𝑅𝐸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𝑊𝑅𝐴𝑃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is</a:t>
                </a:r>
                <a:r>
                  <a:rPr lang="en-US" baseline="0" dirty="0"/>
                  <a:t> for the second.</a:t>
                </a:r>
                <a:r>
                  <a:rPr lang="en-US" dirty="0"/>
                  <a:t> </a:t>
                </a:r>
                <a:endParaRPr lang="en-US" baseline="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aseline="0" dirty="0"/>
                  <a:t>The </a:t>
                </a:r>
                <a:r>
                  <a:rPr lang="en-US" b="0" i="0">
                    <a:latin typeface="Cambria Math" panose="02040503050406030204" pitchFamily="18" charset="0"/>
                  </a:rPr>
                  <a:t>𝐺𝐿_𝑇𝐸𝑋𝑇𝑈𝑅𝐸_𝑊𝑅𝐴𝑃_𝑆</a:t>
                </a:r>
                <a:r>
                  <a:rPr lang="en-US" dirty="0"/>
                  <a:t> is</a:t>
                </a:r>
                <a:r>
                  <a:rPr lang="en-US" baseline="0" dirty="0"/>
                  <a:t> for the first dimension and </a:t>
                </a:r>
                <a:r>
                  <a:rPr lang="en-US" b="0" i="0">
                    <a:latin typeface="Cambria Math" panose="02040503050406030204" pitchFamily="18" charset="0"/>
                  </a:rPr>
                  <a:t>𝐺𝐿_𝑇𝐸𝑋𝑇𝑈𝑅𝐸_𝑊𝑅𝐴𝑃_𝑇</a:t>
                </a:r>
                <a:r>
                  <a:rPr lang="en-US" dirty="0"/>
                  <a:t> is</a:t>
                </a:r>
                <a:r>
                  <a:rPr lang="en-US" baseline="0" dirty="0"/>
                  <a:t> for the second.</a:t>
                </a:r>
                <a:r>
                  <a:rPr lang="en-US" dirty="0"/>
                  <a:t> </a:t>
                </a:r>
                <a:endParaRPr lang="en-US" baseline="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0269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2510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𝑙𝑇𝑒𝑥𝐼𝑚𝑎𝑔𝑒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 function’s first parameter</a:t>
                </a:r>
                <a:r>
                  <a:rPr lang="en-US" baseline="0" dirty="0">
                    <a:latin typeface="+mn-lt"/>
                  </a:rPr>
                  <a:t> is the target texture type, here it is going to be </a:t>
                </a:r>
                <a14:m>
                  <m:oMath xmlns:m="http://schemas.openxmlformats.org/officeDocument/2006/math"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𝑇𝐸𝑋𝑇𝑈𝑅𝐸</m:t>
                    </m:r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_2</m:t>
                    </m:r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baseline="0" dirty="0"/>
                  <a:t>.</a:t>
                </a:r>
              </a:p>
              <a:p>
                <a:r>
                  <a:rPr lang="en-US" baseline="0" dirty="0"/>
                  <a:t>Its second parameter is the LOD level, if mipmap generation is enable this is set to 0 (the base level) and if mipmaps are available from other source, proper value for each mipmap shall be assigned.</a:t>
                </a:r>
              </a:p>
              <a:p>
                <a:r>
                  <a:rPr lang="en-US" baseline="0" dirty="0"/>
                  <a:t>The third parameter, sets the internal format and the components of the image data (which can describe the component count, and component type and size).</a:t>
                </a:r>
              </a:p>
              <a:p>
                <a:r>
                  <a:rPr lang="en-US" baseline="0" dirty="0"/>
                  <a:t>Forth parameter and fifth parameter are width and height of the image data.</a:t>
                </a:r>
              </a:p>
              <a:p>
                <a:r>
                  <a:rPr lang="en-US" baseline="0" dirty="0"/>
                  <a:t>The sixth parameter is the width of the border of the texture which should be set to 0.</a:t>
                </a:r>
              </a:p>
              <a:p>
                <a:r>
                  <a:rPr lang="en-US" baseline="0" dirty="0"/>
                  <a:t>The seventh parameter is the image data format, and the eighth parameter is the type of the data.</a:t>
                </a:r>
              </a:p>
              <a:p>
                <a:r>
                  <a:rPr lang="en-US" baseline="0" dirty="0"/>
                  <a:t>The las parameter is a pointer to data.</a:t>
                </a:r>
              </a:p>
              <a:p>
                <a:endParaRPr lang="en-US" baseline="0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𝑙𝑇𝑒𝑥𝐼𝑚𝑎𝑔𝑒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baseline="0" dirty="0"/>
                  <a:t> Function is almost the same, except the additional depth parameter after the height parameter.</a:t>
                </a:r>
              </a:p>
              <a:p>
                <a:endParaRPr lang="en-US" baseline="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i="0" dirty="0">
                    <a:latin typeface="Cambria Math" panose="02040503050406030204" pitchFamily="18" charset="0"/>
                  </a:rPr>
                  <a:t>𝑔𝑙𝑇𝑒𝑥𝐼𝑚𝑎𝑔𝑒</a:t>
                </a:r>
                <a:r>
                  <a:rPr lang="en-US" b="0" i="0" dirty="0">
                    <a:latin typeface="Cambria Math" panose="02040503050406030204" pitchFamily="18" charset="0"/>
                  </a:rPr>
                  <a:t>2𝐷</a:t>
                </a:r>
                <a:r>
                  <a:rPr lang="en-US" dirty="0">
                    <a:latin typeface="+mn-lt"/>
                  </a:rPr>
                  <a:t> function’s first parameter</a:t>
                </a:r>
                <a:r>
                  <a:rPr lang="en-US" baseline="0" dirty="0">
                    <a:latin typeface="+mn-lt"/>
                  </a:rPr>
                  <a:t> is the target texture type, here it is going to be </a:t>
                </a:r>
                <a:r>
                  <a:rPr lang="en-US" b="0" i="0" baseline="0">
                    <a:latin typeface="Cambria Math" panose="02040503050406030204" pitchFamily="18" charset="0"/>
                  </a:rPr>
                  <a:t>𝐺𝐿_𝑇𝐸𝑋𝑇𝑈𝑅𝐸_2𝐷</a:t>
                </a:r>
                <a:r>
                  <a:rPr lang="en-US" baseline="0" dirty="0"/>
                  <a:t>.</a:t>
                </a:r>
              </a:p>
              <a:p>
                <a:r>
                  <a:rPr lang="en-US" baseline="0" dirty="0"/>
                  <a:t>Its second parameter is the LOD level, if mipmap generation is enable this is set to 0 (the base level) and if mipmaps are available from other source, proper value for each mipmap shall be assigned.</a:t>
                </a:r>
              </a:p>
              <a:p>
                <a:r>
                  <a:rPr lang="en-US" baseline="0" dirty="0"/>
                  <a:t>The third parameter, sets the internal format and the components of the image data (which can describe the component count, and component type and size).</a:t>
                </a:r>
              </a:p>
              <a:p>
                <a:r>
                  <a:rPr lang="en-US" baseline="0" dirty="0"/>
                  <a:t>Forth parameter and fifth parameter are width and height of the image data.</a:t>
                </a:r>
              </a:p>
              <a:p>
                <a:r>
                  <a:rPr lang="en-US" baseline="0" dirty="0"/>
                  <a:t>The sixth parameter is the width of the border of the texture which should be set to 0.</a:t>
                </a:r>
              </a:p>
              <a:p>
                <a:r>
                  <a:rPr lang="en-US" baseline="0" dirty="0"/>
                  <a:t>The seventh parameter is the image data format, and the eighth parameter is the type of the data.</a:t>
                </a:r>
              </a:p>
              <a:p>
                <a:r>
                  <a:rPr lang="en-US" baseline="0" dirty="0"/>
                  <a:t>The las parameter is a pointer to data.</a:t>
                </a:r>
              </a:p>
              <a:p>
                <a:endParaRPr lang="en-US" baseline="0" dirty="0"/>
              </a:p>
              <a:p>
                <a:r>
                  <a:rPr lang="en-US" i="0" dirty="0">
                    <a:latin typeface="Cambria Math" panose="02040503050406030204" pitchFamily="18" charset="0"/>
                  </a:rPr>
                  <a:t>𝑔𝑙𝑇𝑒𝑥𝐼𝑚𝑎𝑔𝑒</a:t>
                </a:r>
                <a:r>
                  <a:rPr lang="en-US" b="0" i="0" dirty="0">
                    <a:latin typeface="Cambria Math" panose="02040503050406030204" pitchFamily="18" charset="0"/>
                  </a:rPr>
                  <a:t>3𝐷</a:t>
                </a:r>
                <a:r>
                  <a:rPr lang="en-US" baseline="0" dirty="0"/>
                  <a:t> Function is almost the same, except the additional depth parameter after the height parameter.</a:t>
                </a:r>
              </a:p>
              <a:p>
                <a:endParaRPr lang="en-US" baseline="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607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aseline="0" dirty="0"/>
                  <a:t>Samplers have different type depending on your texture. Here for float 2D texture we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𝑠𝑎𝑚𝑝𝑙𝑒𝑟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baseline="0" dirty="0"/>
                  <a:t>.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aseline="0" dirty="0"/>
                  <a:t>Samplers have different type depending on your texture. Here for float 2D texture we use </a:t>
                </a:r>
                <a:r>
                  <a:rPr lang="en-US" b="0" i="0">
                    <a:latin typeface="Cambria Math" panose="02040503050406030204" pitchFamily="18" charset="0"/>
                  </a:rPr>
                  <a:t>𝑠𝑎𝑚𝑝𝑙𝑒𝑟2𝐷</a:t>
                </a:r>
                <a:r>
                  <a:rPr lang="en-US" baseline="0" dirty="0"/>
                  <a:t>.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934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We will mostly discuss the 2D and 3D textures which are single simple 2D and 3D images.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0645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1007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8839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4672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2798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entury Gothic" panose="020B0502020202020204" pitchFamily="34" charset="0"/>
              <a:buChar char="►"/>
            </a:pPr>
            <a:r>
              <a:rPr lang="en-US" sz="1200" dirty="0">
                <a:hlinkClick r:id="rId3"/>
              </a:rPr>
              <a:t>https://www.khronos.org/opengl/wiki/Data_Type_(GLSL)</a:t>
            </a:r>
            <a:r>
              <a:rPr lang="en-US" sz="1200" dirty="0"/>
              <a:t> (GLSL types)</a:t>
            </a:r>
          </a:p>
          <a:p>
            <a:pPr marL="285750" indent="-285750">
              <a:buFont typeface="Century Gothic" panose="020B0502020202020204" pitchFamily="34" charset="0"/>
              <a:buChar char="►"/>
            </a:pPr>
            <a:r>
              <a:rPr lang="en-US" sz="1200">
                <a:hlinkClick r:id="rId4"/>
              </a:rPr>
              <a:t>https://www.khronos.org/opengl/wiki/Built-in_Variable_(GLSL)</a:t>
            </a:r>
            <a:r>
              <a:rPr lang="en-US" sz="1200"/>
              <a:t> (GLSL built-in variables)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601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703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898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Mipmaps are either generated offline and given to texture on runtime, or generated at runtime.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649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Mipmaps are either generated offline and given to texture on runtime, or generated at runtime.</a:t>
            </a:r>
          </a:p>
          <a:p>
            <a:endParaRPr lang="en-US" baseline="0" dirty="0"/>
          </a:p>
          <a:p>
            <a:r>
              <a:rPr lang="en-US" baseline="0" dirty="0"/>
              <a:t>For better quality it is recommended to interpolate between mipmaps and the elements.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120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Since there is not much we can do about this case, the same two access method for the simple images are available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274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493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𝑔𝑙𝐺𝑒𝑛𝑇𝑒𝑥𝑡𝑢𝑟𝑒𝑠</m:t>
                    </m:r>
                  </m:oMath>
                </a14:m>
                <a:r>
                  <a:rPr lang="en-US" dirty="0"/>
                  <a:t> function receives the count of</a:t>
                </a:r>
                <a:r>
                  <a:rPr lang="en-US" baseline="0" dirty="0"/>
                  <a:t> </a:t>
                </a:r>
                <a:r>
                  <a:rPr lang="en-US" dirty="0"/>
                  <a:t>textures to be created and a pointer to an</a:t>
                </a:r>
                <a:r>
                  <a:rPr lang="en-US" baseline="0" dirty="0"/>
                  <a:t> array to which the IDs of the created textures is written.</a:t>
                </a:r>
              </a:p>
              <a:p>
                <a:endParaRPr lang="en-US" baseline="0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𝑔𝑙𝐷𝑒𝑙𝑒𝑡𝑒𝑇𝑒𝑥𝑡𝑢𝑟𝑒𝑠</m:t>
                    </m:r>
                  </m:oMath>
                </a14:m>
                <a:r>
                  <a:rPr lang="en-US" dirty="0"/>
                  <a:t> function receives the count of the textures to be deleted and a pointer to the</a:t>
                </a:r>
                <a:r>
                  <a:rPr lang="en-US" baseline="0" dirty="0"/>
                  <a:t> array containing the IDs of the textures to be deleted,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0" i="0">
                    <a:latin typeface="Cambria Math" panose="02040503050406030204" pitchFamily="18" charset="0"/>
                  </a:rPr>
                  <a:t>𝑔𝑙𝐺𝑒𝑛𝑇𝑒𝑥𝑡𝑢𝑟𝑒𝑠</a:t>
                </a:r>
                <a:r>
                  <a:rPr lang="en-US" dirty="0"/>
                  <a:t> function receives the count of</a:t>
                </a:r>
                <a:r>
                  <a:rPr lang="en-US" baseline="0" dirty="0"/>
                  <a:t> </a:t>
                </a:r>
                <a:r>
                  <a:rPr lang="en-US" dirty="0"/>
                  <a:t>textures to be created and a pointer to an</a:t>
                </a:r>
                <a:r>
                  <a:rPr lang="en-US" baseline="0" dirty="0"/>
                  <a:t> array to which the IDs of the created textures is written.</a:t>
                </a:r>
              </a:p>
              <a:p>
                <a:endParaRPr lang="en-US" baseline="0" dirty="0"/>
              </a:p>
              <a:p>
                <a:r>
                  <a:rPr lang="en-US" i="0" dirty="0">
                    <a:latin typeface="Cambria Math" panose="02040503050406030204" pitchFamily="18" charset="0"/>
                  </a:rPr>
                  <a:t>𝑔𝑙𝐷𝑒𝑙𝑒𝑡𝑒𝑇𝑒𝑥𝑡𝑢𝑟𝑒𝑠</a:t>
                </a:r>
                <a:r>
                  <a:rPr lang="en-US" dirty="0"/>
                  <a:t> function receives the count of the textures to be deleted and a pointer to the</a:t>
                </a:r>
                <a:r>
                  <a:rPr lang="en-US" baseline="0" dirty="0"/>
                  <a:t> array containing the IDs of the textures to be deleted,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016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0E91C-B207-430E-A068-FC8E89ABCEC3}" type="datetime1">
              <a:rPr lang="en-US" smtClean="0"/>
              <a:t>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722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141B0-E0CB-43C0-B415-2258DE627AC2}" type="datetime1">
              <a:rPr lang="en-US" smtClean="0"/>
              <a:t>1/25/2018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264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0D247-03E1-4D05-A39C-1F727910D483}" type="datetime1">
              <a:rPr lang="en-US" smtClean="0"/>
              <a:t>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188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C114A-076E-412C-9AD8-C2D60377A1F7}" type="datetime1">
              <a:rPr lang="en-US" smtClean="0"/>
              <a:t>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5687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80243-94ED-44BE-A9AA-D4D6119DAA96}" type="datetime1">
              <a:rPr lang="en-US" smtClean="0"/>
              <a:t>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533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33254-5C96-4A67-BE86-9470B215B405}" type="datetime1">
              <a:rPr lang="en-US" smtClean="0"/>
              <a:t>1/25/2018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0896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8E4A-F5E3-4F81-8FAE-D0CCFDEAD650}" type="datetime1">
              <a:rPr lang="en-US" smtClean="0"/>
              <a:t>1/25/2018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1943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D3E8D-AC8E-4A82-9E31-425A3B739DC0}" type="datetime1">
              <a:rPr lang="en-US" smtClean="0"/>
              <a:t>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3688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CED77-21C2-4D86-84BC-1DF822A58805}" type="datetime1">
              <a:rPr lang="en-US" smtClean="0"/>
              <a:t>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9896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43272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7596464" y="3478841"/>
            <a:ext cx="417738" cy="55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557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E1CA6-B43D-466D-A356-B1783335E2B9}" type="datetime1">
              <a:rPr lang="en-US" smtClean="0"/>
              <a:t>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720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5BF0A-17AE-4191-9C32-A483CBC2DC3A}" type="datetime1">
              <a:rPr lang="en-US" smtClean="0"/>
              <a:t>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791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8FC47-AD45-433E-9628-C9F5EC3898DF}" type="datetime1">
              <a:rPr lang="en-US" smtClean="0"/>
              <a:t>1/25/2018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2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395F3-3A7F-4C01-B646-3D865AC4CED3}" type="datetime1">
              <a:rPr lang="en-US" smtClean="0"/>
              <a:t>1/25/2018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771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42475-017D-4526-9C59-97A0D94D7A6A}" type="datetime1">
              <a:rPr lang="en-US" smtClean="0"/>
              <a:t>1/25/2018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117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7DB78-8790-46A5-9378-3DDC2AD8FABA}" type="datetime1">
              <a:rPr lang="en-US" smtClean="0"/>
              <a:t>1/25/2018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727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ACAA-261A-48CB-B527-8FF82762F140}" type="datetime1">
              <a:rPr lang="en-US" smtClean="0"/>
              <a:t>1/25/2018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174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245A-D98D-46FE-9E3F-D752E4EAEF8B}" type="datetime1">
              <a:rPr lang="en-US" smtClean="0"/>
              <a:t>1/25/2018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827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B1C2956-3B49-4053-84B5-01CE70C5BF9E}" type="datetime1">
              <a:rPr lang="en-US" smtClean="0"/>
              <a:t>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5228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7633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www.khronos.org/registry/OpenGL-Refpages/gl4/html/texelFetch.x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khronos.org/registry/OpenGL-Refpages/gl4/html/glTexImage3D.xhtml" TargetMode="External"/><Relationship Id="rId5" Type="http://schemas.openxmlformats.org/officeDocument/2006/relationships/hyperlink" Target="https://www.khronos.org/registry/OpenGL-Refpages/gl4/html/glTexImage2D.xhtml" TargetMode="External"/><Relationship Id="rId4" Type="http://schemas.openxmlformats.org/officeDocument/2006/relationships/hyperlink" Target="https://www.khronos.org/registry/OpenGL-Refpages/gl4/html/glTexParameter.x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149" y="703384"/>
            <a:ext cx="10733651" cy="2518117"/>
          </a:xfr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anchor="t"/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Textures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346" y="5241614"/>
            <a:ext cx="8825658" cy="498004"/>
          </a:xfrm>
        </p:spPr>
        <p:txBody>
          <a:bodyPr/>
          <a:lstStyle/>
          <a:p>
            <a:r>
              <a:rPr lang="en-US" cap="none" dirty="0">
                <a:latin typeface="+mn-lt"/>
              </a:rPr>
              <a:t>Hosein Ghahremanzadeh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973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Textures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b"/>
              <a:lstStyle/>
              <a:p>
                <a:r>
                  <a:rPr lang="en-US" dirty="0"/>
                  <a:t>To set a texture’s state the texture must be bound.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𝑔𝑙𝐵𝑖𝑛𝑑𝑇𝑒𝑥𝑡𝑢𝑟𝑒</m:t>
                    </m:r>
                  </m:oMath>
                </a14:m>
                <a:r>
                  <a:rPr lang="en-US" dirty="0"/>
                  <a:t> function binds a texture.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𝑔𝑙𝑇𝑒𝑥𝑃𝑎𝑟𝑎𝑚𝑒𝑡𝑒𝑟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set of functions are used to set texture parameters, such as access methods and mipmap generation.</a:t>
                </a:r>
              </a:p>
              <a:p>
                <a:r>
                  <a:rPr lang="en-US" dirty="0"/>
                  <a:t>We’re mostly interested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𝑔𝑙𝑇𝑒𝑥𝑡𝑃𝑎𝑟𝑎𝑚𝑒𝑡𝑒𝑟𝑖</m:t>
                    </m:r>
                  </m:oMath>
                </a14:m>
                <a:r>
                  <a:rPr lang="en-US" dirty="0"/>
                  <a:t> which sets integer parameters of a texture.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41" r="-817" b="-2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F42502-32BD-4D16-B2E7-B37D2ECF6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2147" y="2399986"/>
            <a:ext cx="9652923" cy="98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812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Textures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b"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𝑇𝐸𝑋𝑇𝑈𝑅𝐸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𝑀𝐴𝐺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𝐹𝐼𝐿𝑇𝐸𝑅</m:t>
                    </m:r>
                  </m:oMath>
                </a14:m>
                <a:r>
                  <a:rPr lang="en-US" dirty="0"/>
                  <a:t> parameter defines the access method in the case of magnifying, and is an integer parameter.</a:t>
                </a:r>
              </a:p>
              <a:p>
                <a:r>
                  <a:rPr lang="en-US" dirty="0"/>
                  <a:t>Can be set to one of the following values: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𝐿𝐼𝑁𝐸𝐴𝑅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𝑁𝐸𝐴𝑅𝐸𝑆𝑇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initial value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𝑁𝐸𝐴𝑅𝐸𝑆𝑇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41" b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180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Textures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b"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𝑇𝐸𝑋𝑇𝑈𝑅𝐸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𝑀𝐼𝑁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𝐹𝐼𝐿𝑇𝐸𝑅</m:t>
                    </m:r>
                  </m:oMath>
                </a14:m>
                <a:r>
                  <a:rPr lang="en-US" dirty="0"/>
                  <a:t> parameter defines the access method in the case of minifying, and is an integer parameter.</a:t>
                </a:r>
              </a:p>
              <a:p>
                <a:r>
                  <a:rPr lang="en-US" dirty="0"/>
                  <a:t>Can be set to one of the following values: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𝐿𝐼𝑁𝐸𝐴𝑅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𝑁𝐸𝐴𝑅𝐸𝑆𝑇</m:t>
                    </m:r>
                  </m:oMath>
                </a14:m>
                <a:r>
                  <a:rPr lang="en-US" dirty="0"/>
                  <a:t> in the case of no mipmaps being available.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𝐿𝐼𝑁𝐸𝐴𝑅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𝑀𝐼𝑃𝑀𝐴𝑃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𝐿𝐼𝑁𝐸𝐴𝑅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𝑁𝐸𝐴𝑅𝐸𝑆𝑇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𝑀𝐼𝑃𝑀𝐴𝑃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𝐿𝐼𝑁𝐸𝐴𝑅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𝐿𝐼𝑁𝐸𝐴𝑅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𝑀𝐼𝑃𝑀𝐴𝑃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𝑁𝐸𝐴𝑅𝐸𝑆𝑇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𝑁𝐸𝐴𝑅𝐸𝑆𝑇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𝑀𝐼𝑃𝑀𝐴𝑃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𝑁𝐸𝐴𝑅𝐸𝑆𝑇</m:t>
                    </m:r>
                  </m:oMath>
                </a14:m>
                <a:r>
                  <a:rPr lang="en-US" dirty="0"/>
                  <a:t>, </a:t>
                </a:r>
              </a:p>
              <a:p>
                <a:r>
                  <a:rPr lang="en-US" dirty="0"/>
                  <a:t>The initial value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𝑁𝐸𝐴𝑅𝐸𝑆𝑇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41" r="-477" b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017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Textures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b"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𝑇𝐸𝑋𝑇𝑈𝑅𝐸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𝑀𝐼𝑁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𝐹𝐼𝐿𝑇𝐸𝑅</m:t>
                    </m:r>
                  </m:oMath>
                </a14:m>
                <a:r>
                  <a:rPr lang="en-US" dirty="0"/>
                  <a:t> parameter defines the access method in the case of minifying, and is an integer parameter.</a:t>
                </a:r>
              </a:p>
              <a:p>
                <a:r>
                  <a:rPr lang="en-US" dirty="0"/>
                  <a:t>Can be set to one of the following values: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𝐿𝐼𝑁𝐸𝐴𝑅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𝑁𝐸𝐴𝑅𝐸𝑆𝑇</m:t>
                    </m:r>
                  </m:oMath>
                </a14:m>
                <a:r>
                  <a:rPr lang="en-US" dirty="0"/>
                  <a:t> in the case of no mipmaps being available.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𝐿𝐼𝑁𝐸𝐴𝑅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𝑀𝐼𝑃𝑀𝐴𝑃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𝐿𝐼𝑁𝐸𝐴𝑅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𝑁𝐸𝐴𝑅𝐸𝑆𝑇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𝑀𝐼𝑃𝑀𝐴𝑃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𝐿𝐼𝑁𝐸𝐴𝑅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𝐿𝐼𝑁𝐸𝐴𝑅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𝑀𝐼𝑃𝑀𝐴𝑃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𝑁𝐸𝐴𝑅𝐸𝑆𝑇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𝑁𝐸𝐴𝑅𝐸𝑆𝑇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𝑀𝐼𝑃𝑀𝐴𝑃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𝑁𝐸𝐴𝑅𝐸𝑆𝑇</m:t>
                    </m:r>
                  </m:oMath>
                </a14:m>
                <a:r>
                  <a:rPr lang="en-US" dirty="0"/>
                  <a:t>, </a:t>
                </a:r>
              </a:p>
              <a:p>
                <a:r>
                  <a:rPr lang="en-US" dirty="0"/>
                  <a:t>The initial value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𝑁𝐸𝐴𝑅𝐸𝑆𝑇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41" r="-477" b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100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Textures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b"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𝐺𝐸𝑁𝐸𝑅𝐴𝑇𝐸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MIPMAP</m:t>
                    </m:r>
                  </m:oMath>
                </a14:m>
                <a:r>
                  <a:rPr lang="en-US" dirty="0"/>
                  <a:t> parameter defines whether mipmap is to be generated when data is assigned to texture of not.</a:t>
                </a:r>
              </a:p>
              <a:p>
                <a:r>
                  <a:rPr lang="en-US" dirty="0"/>
                  <a:t>Can be set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𝑇𝑅𝑈𝐸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𝐹𝐴𝐿𝑆𝐸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initial value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𝐹𝐴𝐿𝑆𝐸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41" b="-2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746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Textures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b"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𝐺𝐸𝑁𝐸𝑅𝐴𝑇𝐸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MIPMAP</m:t>
                    </m:r>
                  </m:oMath>
                </a14:m>
                <a:r>
                  <a:rPr lang="en-US" dirty="0"/>
                  <a:t> parameter defines whether mipmap is to be generated when data is assigned to texture of not.</a:t>
                </a:r>
              </a:p>
              <a:p>
                <a:r>
                  <a:rPr lang="en-US" dirty="0"/>
                  <a:t>Can be set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𝑇𝑅𝑈𝐸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𝐹𝐴𝐿𝑆𝐸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initial value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𝐹𝐴𝐿𝑆𝐸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41" b="-2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500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Textures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b"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𝑇𝐸𝑋𝑇𝑈𝑅𝐸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𝑊𝑅𝐴𝑃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parameter defines whether a wrap around happens for accesses that are out of the normalized range or not.</a:t>
                </a:r>
              </a:p>
              <a:p>
                <a:r>
                  <a:rPr lang="en-US" dirty="0"/>
                  <a:t>Can be set to: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𝑅𝐸𝑃𝐸𝐴𝑇𝐸</m:t>
                    </m:r>
                  </m:oMath>
                </a14:m>
                <a:r>
                  <a:rPr lang="en-US" dirty="0"/>
                  <a:t> wrap around.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𝐶𝐿𝐴𝑀𝑃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𝐸𝐷𝐺𝐸</m:t>
                    </m:r>
                  </m:oMath>
                </a14:m>
                <a:r>
                  <a:rPr lang="en-US" dirty="0"/>
                  <a:t> don’t wrap around, clamp to edge.</a:t>
                </a:r>
              </a:p>
              <a:p>
                <a:r>
                  <a:rPr lang="en-US" dirty="0"/>
                  <a:t>The initial value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𝑅𝐸𝑃𝐸𝐴𝑇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41" r="-954" b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102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Textures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Texture Image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b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𝑔𝑙𝑇𝑒𝑥𝐼𝑚𝑎𝑔𝑒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is used to assign image data to a texture.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𝑔𝑙𝑇𝑒𝑥𝐼𝑚𝑎𝑔𝑒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used to assign 2D image data to a texture.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𝑔𝑙𝑇𝑒𝑥𝐼𝑚𝑎𝑔𝑒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used to assign 3D image data to a texture.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41" b="-2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602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Textures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2D Textures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b">
                <a:normAutofit/>
              </a:bodyPr>
              <a:lstStyle/>
              <a:p>
                <a:r>
                  <a:rPr lang="en-US" dirty="0">
                    <a:latin typeface="+mn-lt"/>
                  </a:rPr>
                  <a:t>The texture consist of a single 2D image.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𝑙𝑇𝑒𝑥𝐼𝑚𝑎𝑔𝑒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 is used to assign 2D image data.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3EAB08-C7A9-4D45-8020-7B0CE54917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976" y="3433482"/>
            <a:ext cx="11856024" cy="50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256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Textures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Access in GLSL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b">
                <a:normAutofit/>
              </a:bodyPr>
              <a:lstStyle/>
              <a:p>
                <a:r>
                  <a:rPr lang="en-US" dirty="0">
                    <a:latin typeface="+mn-lt"/>
                  </a:rPr>
                  <a:t>To access texture in GLSL there is a specific type called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𝑠𝑎𝑚𝑝𝑙𝑒𝑟</m:t>
                    </m:r>
                  </m:oMath>
                </a14:m>
                <a:r>
                  <a:rPr lang="en-US" dirty="0">
                    <a:latin typeface="+mn-lt"/>
                  </a:rPr>
                  <a:t>.</a:t>
                </a:r>
              </a:p>
              <a:p>
                <a:r>
                  <a:rPr lang="en-US" dirty="0">
                    <a:latin typeface="+mn-lt"/>
                  </a:rPr>
                  <a:t>For 2D texture we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𝑠𝑎𝑚𝑝𝑙𝑒𝑟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latin typeface="+mn-lt"/>
                  </a:rPr>
                  <a:t>.</a:t>
                </a:r>
              </a:p>
              <a:p>
                <a:r>
                  <a:rPr lang="en-US" dirty="0">
                    <a:latin typeface="+mn-lt"/>
                  </a:rPr>
                  <a:t>The texture is assigned to a texture unit.</a:t>
                </a:r>
              </a:p>
              <a:p>
                <a:r>
                  <a:rPr lang="en-US" dirty="0">
                    <a:latin typeface="+mn-lt"/>
                  </a:rPr>
                  <a:t>Then the ID of the texture unit is assigned to the sampler.</a:t>
                </a:r>
              </a:p>
              <a:p>
                <a:r>
                  <a:rPr lang="en-US" dirty="0">
                    <a:latin typeface="+mn-lt"/>
                  </a:rPr>
                  <a:t>Texture now is accessible in shader via the sampler.</a:t>
                </a:r>
              </a:p>
              <a:p>
                <a:r>
                  <a:rPr lang="en-US" dirty="0">
                    <a:latin typeface="+mn-lt"/>
                  </a:rPr>
                  <a:t>The sampler is usually defined as uniform and the texture unit ID is set to it as an integer.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41" r="-1090" b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4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Textures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850777"/>
            <a:ext cx="9404723" cy="3397622"/>
          </a:xfrm>
        </p:spPr>
        <p:txBody>
          <a:bodyPr numCol="1" anchor="b"/>
          <a:lstStyle/>
          <a:p>
            <a:r>
              <a:rPr lang="en-US" dirty="0"/>
              <a:t>Texture are used to pass data from the user of the program to program.</a:t>
            </a:r>
          </a:p>
          <a:p>
            <a:r>
              <a:rPr lang="en-US" dirty="0"/>
              <a:t>Textures most of the time are used as read only memory inside shaders.</a:t>
            </a:r>
          </a:p>
          <a:p>
            <a:r>
              <a:rPr lang="en-US" dirty="0"/>
              <a:t>A texture hold one or more images.</a:t>
            </a:r>
          </a:p>
          <a:p>
            <a:r>
              <a:rPr lang="en-US" dirty="0"/>
              <a:t>An image has a certain dimensionality, a certain size and a certain type.</a:t>
            </a:r>
          </a:p>
          <a:p>
            <a:r>
              <a:rPr lang="en-US" dirty="0"/>
              <a:t>There are number of different types for textures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508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Textures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Access in GLSL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b">
                <a:normAutofit/>
              </a:bodyPr>
              <a:lstStyle/>
              <a:p>
                <a:r>
                  <a:rPr lang="en-US" dirty="0">
                    <a:latin typeface="+mn-lt"/>
                  </a:rPr>
                  <a:t>To assign a texture to a texture unite, the texture unit must be activated this is done using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𝑔𝑙𝐴𝑐𝑖𝑡𝑣𝑒𝑇𝑒𝑥𝑡𝑢𝑟𝑒</m:t>
                    </m:r>
                  </m:oMath>
                </a14:m>
                <a:r>
                  <a:rPr lang="en-US" dirty="0">
                    <a:latin typeface="+mn-lt"/>
                  </a:rPr>
                  <a:t> function.</a:t>
                </a:r>
              </a:p>
              <a:p>
                <a:r>
                  <a:rPr lang="en-US" dirty="0">
                    <a:latin typeface="+mn-lt"/>
                  </a:rPr>
                  <a:t>After activating the texture unit bind the textures. This will assign the texture to the texture unit.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41" b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FE8121-C005-43C5-892E-B69F512AB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9031" y="2932813"/>
            <a:ext cx="7443195" cy="124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095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Textures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Access in GLSL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b">
                <a:normAutofit/>
              </a:bodyPr>
              <a:lstStyle/>
              <a:p>
                <a:r>
                  <a:rPr lang="en-US" dirty="0">
                    <a:latin typeface="+mn-lt"/>
                  </a:rPr>
                  <a:t>To read a value from texture in GLSL there are two functions.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𝑡𝑒𝑥𝑒𝑙𝐹𝑒𝑡𝑐h</m:t>
                    </m:r>
                  </m:oMath>
                </a14:m>
                <a:r>
                  <a:rPr lang="en-US" dirty="0">
                    <a:latin typeface="+mn-lt"/>
                  </a:rPr>
                  <a:t>: This function receives a texture sampler, a 2D integer vector, and the level of the LOD, and returns a 4D vector of the sampler type.</a:t>
                </a:r>
              </a:p>
              <a:p>
                <a:r>
                  <a:rPr lang="en-US" dirty="0">
                    <a:latin typeface="+mn-lt"/>
                  </a:rPr>
                  <a:t>There will be no linear interpolation happening here since the texture coordinate is exact.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41" b="-2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EA4CF0-001A-44C5-A6DE-610C4E1DA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6225" y="1853249"/>
            <a:ext cx="9753909" cy="229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328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Textures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Access in GLSL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b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𝑡𝑒𝑥𝑡𝑢𝑟𝑒</m:t>
                    </m:r>
                  </m:oMath>
                </a14:m>
                <a:r>
                  <a:rPr lang="en-US" dirty="0">
                    <a:latin typeface="+mn-lt"/>
                  </a:rPr>
                  <a:t> function reads value from texture using a sampler and real vertex coordinate.</a:t>
                </a:r>
              </a:p>
              <a:p>
                <a:r>
                  <a:rPr lang="en-US" dirty="0">
                    <a:latin typeface="+mn-lt"/>
                  </a:rPr>
                  <a:t>The result is a 4D vector and the value that are not in the texture are set to 0.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41" r="-681" b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D5BBCA-1FC9-4D29-A038-0C89C913F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2147" y="2386295"/>
            <a:ext cx="8926337" cy="208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21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Your questions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080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Helpful links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519953" y="3639671"/>
            <a:ext cx="11546541" cy="2259105"/>
          </a:xfrm>
          <a:solidFill>
            <a:schemeClr val="bg1">
              <a:alpha val="85000"/>
            </a:schemeClr>
          </a:solidFill>
          <a:effectLst>
            <a:glow rad="1016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>
            <a:normAutofit fontScale="77500" lnSpcReduction="20000"/>
          </a:bodyPr>
          <a:lstStyle/>
          <a:p>
            <a:pPr marL="285750" indent="-285750">
              <a:buFont typeface="Century Gothic" panose="020B0502020202020204" pitchFamily="34" charset="0"/>
              <a:buChar char="►"/>
            </a:pPr>
            <a:r>
              <a:rPr lang="en-US" sz="2400" dirty="0">
                <a:hlinkClick r:id="rId4"/>
              </a:rPr>
              <a:t>https://www.khronos.org/registry/OpenGL-Refpages/gl4/html/glTexParameter.xhtml</a:t>
            </a:r>
            <a:r>
              <a:rPr lang="en-US" sz="2400" dirty="0"/>
              <a:t> (</a:t>
            </a:r>
            <a:r>
              <a:rPr lang="en-US" sz="2400" dirty="0" err="1"/>
              <a:t>glTexParameter</a:t>
            </a:r>
            <a:r>
              <a:rPr lang="en-US" sz="2400" dirty="0"/>
              <a:t>*)</a:t>
            </a:r>
          </a:p>
          <a:p>
            <a:pPr marL="285750" indent="-285750">
              <a:buFont typeface="Century Gothic" panose="020B0502020202020204" pitchFamily="34" charset="0"/>
              <a:buChar char="►"/>
            </a:pPr>
            <a:r>
              <a:rPr lang="en-US" sz="2400" dirty="0">
                <a:hlinkClick r:id="rId5"/>
              </a:rPr>
              <a:t>https://www.khronos.org/registry/OpenGL-Refpages/gl4/html/glTexImage2D.xhtml</a:t>
            </a:r>
            <a:r>
              <a:rPr lang="en-US" sz="2400" dirty="0"/>
              <a:t> (glTexImage2D)</a:t>
            </a:r>
          </a:p>
          <a:p>
            <a:pPr marL="285750" indent="-285750">
              <a:buFont typeface="Century Gothic" panose="020B0502020202020204" pitchFamily="34" charset="0"/>
              <a:buChar char="►"/>
            </a:pPr>
            <a:r>
              <a:rPr lang="en-US" sz="2400" dirty="0">
                <a:hlinkClick r:id="rId6"/>
              </a:rPr>
              <a:t>https://www.khronos.org/registry/OpenGL-Refpages/gl4/html/glTexImage3D.xhtml</a:t>
            </a:r>
            <a:r>
              <a:rPr lang="en-US" sz="2400" dirty="0"/>
              <a:t> (glTexImage3D)</a:t>
            </a:r>
          </a:p>
          <a:p>
            <a:pPr marL="285750" indent="-285750">
              <a:buFont typeface="Century Gothic" panose="020B0502020202020204" pitchFamily="34" charset="0"/>
              <a:buChar char="►"/>
            </a:pPr>
            <a:r>
              <a:rPr lang="en-US" sz="2400" dirty="0">
                <a:hlinkClick r:id="rId7"/>
              </a:rPr>
              <a:t>https://www.khronos.org/registry/OpenGL-Refpages/gl4/html/texelFetch.xhtml</a:t>
            </a:r>
            <a:r>
              <a:rPr lang="en-US" sz="2400" dirty="0"/>
              <a:t> (</a:t>
            </a:r>
            <a:r>
              <a:rPr lang="en-US" sz="2400" dirty="0" err="1"/>
              <a:t>texelFetch</a:t>
            </a:r>
            <a:r>
              <a:rPr lang="en-US" sz="240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758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Textures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850777"/>
            <a:ext cx="9404723" cy="3397622"/>
          </a:xfrm>
        </p:spPr>
        <p:txBody>
          <a:bodyPr numCol="1" anchor="b"/>
          <a:lstStyle/>
          <a:p>
            <a:r>
              <a:rPr lang="en-US" dirty="0"/>
              <a:t>An image is a 1D, 2D, or 3D array of elements.</a:t>
            </a:r>
          </a:p>
          <a:p>
            <a:r>
              <a:rPr lang="en-US" dirty="0"/>
              <a:t>Each element has a type, and can be a vector.</a:t>
            </a:r>
          </a:p>
          <a:p>
            <a:r>
              <a:rPr lang="en-US" dirty="0"/>
              <a:t>The component count of the vector is part of the image type, which can be 1, 2 , 3, or 4.</a:t>
            </a:r>
          </a:p>
          <a:p>
            <a:r>
              <a:rPr lang="en-US" dirty="0"/>
              <a:t>An image is accessed via two normalized coordinates.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958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Textures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850777"/>
            <a:ext cx="9404723" cy="3397622"/>
          </a:xfrm>
        </p:spPr>
        <p:txBody>
          <a:bodyPr numCol="1" anchor="b"/>
          <a:lstStyle/>
          <a:p>
            <a:r>
              <a:rPr lang="en-US" dirty="0"/>
              <a:t>There are several ways to access data on an image.</a:t>
            </a:r>
          </a:p>
          <a:p>
            <a:r>
              <a:rPr lang="en-US" dirty="0"/>
              <a:t>An image is a matrix of values, the access is done via normalized real values.</a:t>
            </a:r>
          </a:p>
          <a:p>
            <a:r>
              <a:rPr lang="en-US" dirty="0"/>
              <a:t>Access to real coordinates means one can access between elements of an image.</a:t>
            </a:r>
          </a:p>
          <a:p>
            <a:r>
              <a:rPr lang="en-US" dirty="0"/>
              <a:t>To handle real coordinate access there are two ways:</a:t>
            </a:r>
          </a:p>
          <a:p>
            <a:pPr lvl="1"/>
            <a:r>
              <a:rPr lang="en-US" dirty="0"/>
              <a:t>Interpolate between nearest elements</a:t>
            </a:r>
          </a:p>
          <a:p>
            <a:pPr lvl="1"/>
            <a:r>
              <a:rPr lang="en-US" dirty="0"/>
              <a:t>Choosing the nearest element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524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Textures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850777"/>
            <a:ext cx="9404723" cy="3397622"/>
          </a:xfrm>
        </p:spPr>
        <p:txBody>
          <a:bodyPr numCol="1" anchor="b"/>
          <a:lstStyle/>
          <a:p>
            <a:r>
              <a:rPr lang="en-US" dirty="0"/>
              <a:t>Some times the level of details (LOD) being displayed is less that the LOD of the image itself (the image is minified).</a:t>
            </a:r>
          </a:p>
          <a:p>
            <a:r>
              <a:rPr lang="en-US" dirty="0"/>
              <a:t>Minifying can cause discontinuity in the drawn image.</a:t>
            </a:r>
          </a:p>
          <a:p>
            <a:r>
              <a:rPr lang="en-US" dirty="0"/>
              <a:t>To resolve minifying problems, mipmaps are generated.</a:t>
            </a:r>
          </a:p>
          <a:p>
            <a:r>
              <a:rPr lang="en-US" dirty="0"/>
              <a:t>Mipmaps are lower detail images of the original image.</a:t>
            </a:r>
          </a:p>
          <a:p>
            <a:r>
              <a:rPr lang="en-US" dirty="0"/>
              <a:t>Each mipmap has half the resolution (on each dimension) of the previous mipmap level.</a:t>
            </a:r>
          </a:p>
          <a:p>
            <a:r>
              <a:rPr lang="en-US" dirty="0"/>
              <a:t>The first level (level 0) is the original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019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Textures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850777"/>
            <a:ext cx="9404723" cy="3397622"/>
          </a:xfrm>
        </p:spPr>
        <p:txBody>
          <a:bodyPr numCol="1" anchor="b">
            <a:normAutofit lnSpcReduction="10000"/>
          </a:bodyPr>
          <a:lstStyle/>
          <a:p>
            <a:r>
              <a:rPr lang="en-US" dirty="0"/>
              <a:t>Accessing data on an image is more complex in the case of minifying and presence of mipmaps.</a:t>
            </a:r>
          </a:p>
          <a:p>
            <a:r>
              <a:rPr lang="en-US" dirty="0"/>
              <a:t>To select a mipmap to be accessed there are two choices:</a:t>
            </a:r>
          </a:p>
          <a:p>
            <a:pPr lvl="1"/>
            <a:r>
              <a:rPr lang="en-US" dirty="0"/>
              <a:t>Select the nearest mipmap to the LOD.</a:t>
            </a:r>
          </a:p>
          <a:p>
            <a:pPr lvl="1"/>
            <a:r>
              <a:rPr lang="en-US" dirty="0"/>
              <a:t>Interpolate between two nearest mipmaps to the LOD.</a:t>
            </a:r>
          </a:p>
          <a:p>
            <a:r>
              <a:rPr lang="en-US" dirty="0"/>
              <a:t>To access data on each mipmap the same two choices of accessing a simple images are available:</a:t>
            </a:r>
          </a:p>
          <a:p>
            <a:pPr lvl="1"/>
            <a:r>
              <a:rPr lang="en-US" dirty="0"/>
              <a:t>Select the nearest element to the accessed coordinate.</a:t>
            </a:r>
          </a:p>
          <a:p>
            <a:pPr lvl="1"/>
            <a:r>
              <a:rPr lang="en-US" dirty="0"/>
              <a:t>Interpolate between nearest elements.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737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Textures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850777"/>
            <a:ext cx="10371512" cy="3397622"/>
          </a:xfrm>
        </p:spPr>
        <p:txBody>
          <a:bodyPr numCol="1" anchor="b">
            <a:normAutofit/>
          </a:bodyPr>
          <a:lstStyle/>
          <a:p>
            <a:r>
              <a:rPr lang="en-US" dirty="0"/>
              <a:t>In some cases texture is accessed in a way that the LOD of the access is higher than the LOD of the image itself, this case is known as magnifying.</a:t>
            </a:r>
          </a:p>
          <a:p>
            <a:r>
              <a:rPr lang="en-US" dirty="0"/>
              <a:t>The access method does not change in this case.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775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Textures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850777"/>
            <a:ext cx="10371512" cy="3397622"/>
          </a:xfrm>
        </p:spPr>
        <p:txBody>
          <a:bodyPr numCol="1" anchor="b">
            <a:normAutofit/>
          </a:bodyPr>
          <a:lstStyle/>
          <a:p>
            <a:r>
              <a:rPr lang="en-US" dirty="0"/>
              <a:t>Some times access happens out of the accessible normalized range.</a:t>
            </a:r>
          </a:p>
          <a:p>
            <a:r>
              <a:rPr lang="en-US" dirty="0"/>
              <a:t>This access could be clamped to edges or wrapped around.</a:t>
            </a:r>
          </a:p>
          <a:p>
            <a:r>
              <a:rPr lang="en-US" dirty="0"/>
              <a:t>Both option are available per dimension.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764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Textures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b"/>
              <a:lstStyle/>
              <a:p>
                <a:r>
                  <a:rPr lang="en-US" dirty="0"/>
                  <a:t>Textures are OpenGL objects, and like any other OpenGL objects are to be created and deleted.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𝑔𝑙𝐺𝑒𝑛𝑇𝑒𝑥𝑡𝑢𝑟𝑒𝑠</m:t>
                    </m:r>
                  </m:oMath>
                </a14:m>
                <a:r>
                  <a:rPr lang="en-US" dirty="0"/>
                  <a:t> function creates textures.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𝑔𝑙𝐷𝑒𝑙𝑒𝑡𝑒𝑇𝑒𝑥𝑡𝑢𝑟𝑒𝑠</m:t>
                    </m:r>
                  </m:oMath>
                </a14:m>
                <a:r>
                  <a:rPr lang="en-US" dirty="0"/>
                  <a:t> function deletes textures.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41" b="-2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289F33-BA62-45D9-B2F8-FFDEE8F8A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6578" y="2866027"/>
            <a:ext cx="6932285" cy="112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5689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irst Slid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rst Slide theme" id="{0C7B0808-ED8D-48B5-B83C-910DBF1D04C6}" vid="{3E4DFAB5-907C-44A1-A0C6-FC5B807CB40E}"/>
    </a:ext>
  </a:extLst>
</a:theme>
</file>

<file path=ppt/theme/theme2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36255</TotalTime>
  <Words>1839</Words>
  <Application>Microsoft Office PowerPoint</Application>
  <PresentationFormat>Widescreen</PresentationFormat>
  <Paragraphs>193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Cambria Math</vt:lpstr>
      <vt:lpstr>Century Gothic</vt:lpstr>
      <vt:lpstr>Wingdings 3</vt:lpstr>
      <vt:lpstr>First Slide theme</vt:lpstr>
      <vt:lpstr>Storyboard Layouts</vt:lpstr>
      <vt:lpstr>Textures</vt:lpstr>
      <vt:lpstr>Textures</vt:lpstr>
      <vt:lpstr>Textures  Image</vt:lpstr>
      <vt:lpstr>Textures  Image</vt:lpstr>
      <vt:lpstr>Textures  Image</vt:lpstr>
      <vt:lpstr>Textures  Image</vt:lpstr>
      <vt:lpstr>Textures  Image</vt:lpstr>
      <vt:lpstr>Textures  Image</vt:lpstr>
      <vt:lpstr>Textures</vt:lpstr>
      <vt:lpstr>Textures</vt:lpstr>
      <vt:lpstr>Textures  Parameters</vt:lpstr>
      <vt:lpstr>Textures  Parameters</vt:lpstr>
      <vt:lpstr>Textures  Parameters</vt:lpstr>
      <vt:lpstr>Textures  Parameters</vt:lpstr>
      <vt:lpstr>Textures  Parameters</vt:lpstr>
      <vt:lpstr>Textures  Parameters</vt:lpstr>
      <vt:lpstr>Textures  Texture Image Data</vt:lpstr>
      <vt:lpstr>Textures  2D Textures</vt:lpstr>
      <vt:lpstr>Textures  Access in GLSL</vt:lpstr>
      <vt:lpstr>Textures  Access in GLSL</vt:lpstr>
      <vt:lpstr>Textures  Access in GLSL</vt:lpstr>
      <vt:lpstr>Textures  Access in GLSL</vt:lpstr>
      <vt:lpstr>Your questions</vt:lpstr>
      <vt:lpstr>Helpful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computer graphics?</dc:title>
  <dc:creator>Hosein Ghahremanzadeh</dc:creator>
  <cp:lastModifiedBy>Hosein Ghahremanzadeh</cp:lastModifiedBy>
  <cp:revision>429</cp:revision>
  <dcterms:created xsi:type="dcterms:W3CDTF">2016-10-22T13:06:39Z</dcterms:created>
  <dcterms:modified xsi:type="dcterms:W3CDTF">2018-01-25T09:49:24Z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